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5" r:id="rId1"/>
  </p:sld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</p:sldIdLst>
  <p:sldSz cx="12192000" cy="6858000"/>
  <p:notesSz cx="6858000" cy="9144000"/>
  <p:defaultTextStyle>
    <a:defPPr>
      <a:defRPr lang="en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84"/>
    <p:restoredTop sz="94710"/>
  </p:normalViewPr>
  <p:slideViewPr>
    <p:cSldViewPr snapToGrid="0" snapToObjects="1">
      <p:cViewPr varScale="1">
        <p:scale>
          <a:sx n="117" d="100"/>
          <a:sy n="117" d="100"/>
        </p:scale>
        <p:origin x="192" y="8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l">
              <a:defRPr sz="6000" b="1" i="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E66DA5-7751-4D3D-B753-58DF3B4187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12/20/21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1B787A8-0D67-4B7E-9B48-86BD906AB6B5}"/>
              </a:ext>
            </a:extLst>
          </p:cNvPr>
          <p:cNvCxnSpPr>
            <a:cxnSpLocks/>
          </p:cNvCxnSpPr>
          <p:nvPr/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93385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AD429-654B-4F0E-94E9-6FEF8EC67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8D60B2-06F5-4567-BE1F-BBA5270537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16F6F2-8269-4B80-8EE3-81FEE0F9DF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12/20/21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BC86E4-3EDE-4EB4-B1A3-A1198AADD1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1752B0-ACEC-49EF-8131-FCF35BC5C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A0462E3-375D-4E76-8886-69E06985D069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80857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423B094-F480-477B-901C-7181F88C07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D052089-A920-4E52-98DC-8A5DC7B0AC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A074FE-F1B4-421F-A66E-FA351C8F99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12/20/21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D764BA-3AB2-45FD-ABCB-975B3FDDF2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FB3FEF-8252-49FD-82F2-3E5FABC65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AEB5C65-83BB-4EBD-AD22-EDA8489D0F5D}"/>
              </a:ext>
            </a:extLst>
          </p:cNvPr>
          <p:cNvCxnSpPr>
            <a:cxnSpLocks/>
          </p:cNvCxnSpPr>
          <p:nvPr/>
        </p:nvCxnSpPr>
        <p:spPr>
          <a:xfrm flipV="1">
            <a:off x="8313" y="261865"/>
            <a:ext cx="11353802" cy="1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51103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12/20/21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C05CAAB-DBA2-4548-AD5F-01BB97FBB207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90144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FC2D1-D3FE-4B37-8740-57444421F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 b="1" i="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5AF550-086C-426E-A374-85DB395701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A58988-AD39-4AE9-8E6A-0907F0BE2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12/20/21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366319-82EE-408E-819F-8F8E6DBA7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21C8A6-777F-496D-8620-AE52BFC33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031F83B-57A8-4533-981C-D1FFAD2B6B6F}"/>
              </a:ext>
            </a:extLst>
          </p:cNvPr>
          <p:cNvCxnSpPr>
            <a:cxnSpLocks/>
          </p:cNvCxnSpPr>
          <p:nvPr/>
        </p:nvCxnSpPr>
        <p:spPr>
          <a:xfrm>
            <a:off x="715890" y="1701425"/>
            <a:ext cx="0" cy="5148262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49532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57166-6921-4546-BA2C-99E464681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5B9122-6371-4049-B57A-33DED7DA2F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14555D-0753-4312-A26B-2338813F9B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D8FDCB-69DA-4A8F-8B91-5CFF77897C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12/20/21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AC8C07-E0D3-4464-AE3C-25730D75C8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2596A6-734E-4AE0-BFB8-3089137BF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FB7E8F4-3FB3-45AB-A381-9093CA95AAE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82269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6B3EF2-2C04-480F-A570-14E520DD00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12/20/21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CF5783E-3073-4F4D-8B9C-C5B18DDA5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A75FE3-6719-4790-AA00-251BC2A6E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79981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12/20/21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7596AF9-469C-436D-B7D2-77952EF1825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02147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FF36D6-399B-43E3-84DD-9FC5119EC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12/20/21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234AB7-3B85-4028-A500-5A1BDBF45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1F40F0-9909-442F-BBA4-409D061ED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53C1207-D1C8-49E3-8837-E2B89D366FA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3386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0F214-646F-4D81-AD12-65628EC98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F71768-C3FA-49EF-99EF-06E6C3B284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DA6F24-ED6C-4D12-A9D6-EE37FBD686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E6AACE-FAFB-4934-8E3C-AB5B21635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12/20/21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1533EA-D0F8-4C79-8721-F190DE2D2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59BAC9-F101-4394-BBA4-3D21A3497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F3A79C9-7EDC-44F6-AC48-5DD98A7695AD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56133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CB71F-B6C2-4866-BC97-304F78816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5ED73B-8413-478D-80D7-B78B69763B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BDF226-1B94-4D2D-98B3-7B932FB17D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0C4E9A-CA29-4CCD-ACFA-B29F80FBA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12/20/21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A5B7BE-3F1B-4FF3-B1D7-6E39B99D0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2F18F1-E27E-470E-AE13-4755DEE63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0F08750-B7F2-4119-B151-68DE774813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54525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DA4224-F4E4-47A4-ACF7-231749390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679907-DC49-4B86-A34C-C97DBC26A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DBC8A0-34FC-4B6E-B42B-A721267D89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4B53A7-3209-46A6-9454-F38EAC8F11E7}" type="datetimeFigureOut">
              <a:rPr lang="en-US" smtClean="0"/>
              <a:pPr/>
              <a:t>12/20/21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9AC0B6-4CC4-4E41-8A4D-F62E17F285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C0E9BD-90BD-46AE-8A0D-06796ADB76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CE633F-9882-4A5C-83A2-1109D0C7326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7838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  <p:sldLayoutId id="2147483719" r:id="rId2"/>
    <p:sldLayoutId id="2147483720" r:id="rId3"/>
    <p:sldLayoutId id="2147483721" r:id="rId4"/>
    <p:sldLayoutId id="2147483722" r:id="rId5"/>
    <p:sldLayoutId id="2147483723" r:id="rId6"/>
    <p:sldLayoutId id="2147483714" r:id="rId7"/>
    <p:sldLayoutId id="2147483715" r:id="rId8"/>
    <p:sldLayoutId id="2147483716" r:id="rId9"/>
    <p:sldLayoutId id="2147483717" r:id="rId10"/>
    <p:sldLayoutId id="214748372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8">
            <a:extLst>
              <a:ext uri="{FF2B5EF4-FFF2-40B4-BE49-F238E27FC236}">
                <a16:creationId xmlns:a16="http://schemas.microsoft.com/office/drawing/2014/main" id="{6E37B132-9C54-4236-8910-3340177AD9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!!Rectangle">
            <a:extLst>
              <a:ext uri="{FF2B5EF4-FFF2-40B4-BE49-F238E27FC236}">
                <a16:creationId xmlns:a16="http://schemas.microsoft.com/office/drawing/2014/main" id="{D472C551-D440-40DF-9260-BDB9AC4096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14" name="Picture 3" descr="Red ad gree bar graphs and numbers above the city skyline">
            <a:extLst>
              <a:ext uri="{FF2B5EF4-FFF2-40B4-BE49-F238E27FC236}">
                <a16:creationId xmlns:a16="http://schemas.microsoft.com/office/drawing/2014/main" id="{3EC01633-A615-467C-BB50-F8AB8BB80C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alphaModFix amt="35000"/>
          </a:blip>
          <a:srcRect t="12033" r="1" b="11899"/>
          <a:stretch/>
        </p:blipFill>
        <p:spPr>
          <a:xfrm>
            <a:off x="1" y="10"/>
            <a:ext cx="12183122" cy="68579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88F740-FE8C-8841-9113-652DD3B82F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557" y="835189"/>
            <a:ext cx="8744607" cy="3862465"/>
          </a:xfrm>
        </p:spPr>
        <p:txBody>
          <a:bodyPr anchor="b">
            <a:normAutofit fontScale="90000"/>
          </a:bodyPr>
          <a:lstStyle/>
          <a:p>
            <a:br>
              <a:rPr lang="ru-RU" b="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ru-RU" b="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распараллеливание аналитики </a:t>
            </a:r>
            <a:br>
              <a:rPr lang="ru-RU" b="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видео</a:t>
            </a:r>
            <a:br>
              <a:rPr lang="ru-RU" b="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ru-RU" b="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RU" sz="66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878" y="806470"/>
            <a:ext cx="8453437" cy="0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Graphic 22">
            <a:extLst>
              <a:ext uri="{FF2B5EF4-FFF2-40B4-BE49-F238E27FC236}">
                <a16:creationId xmlns:a16="http://schemas.microsoft.com/office/drawing/2014/main" id="{508BEF50-7B1E-49A4-BC19-5F4F1D755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74340" y="1225788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rgbClr val="FFFFFF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17" name="Graphic 23">
            <a:extLst>
              <a:ext uri="{FF2B5EF4-FFF2-40B4-BE49-F238E27FC236}">
                <a16:creationId xmlns:a16="http://schemas.microsoft.com/office/drawing/2014/main" id="{3FBAD350-5664-4811-A208-657FB882D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34855" y="1685867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rgbClr val="FFFFFF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19" name="Graphic 21">
            <a:extLst>
              <a:ext uri="{FF2B5EF4-FFF2-40B4-BE49-F238E27FC236}">
                <a16:creationId xmlns:a16="http://schemas.microsoft.com/office/drawing/2014/main" id="{C39ADB8F-D187-49D7-BDCF-C1B6DC727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87962" y="2175690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rgbClr val="FFFFFF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6" name="Picture 5" descr="A picture containing text, light, night&#10;&#10;Description automatically generated">
            <a:extLst>
              <a:ext uri="{FF2B5EF4-FFF2-40B4-BE49-F238E27FC236}">
                <a16:creationId xmlns:a16="http://schemas.microsoft.com/office/drawing/2014/main" id="{0B1DC8F5-340E-EF4E-BCF2-D92A3F3A3C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4339" y="2425017"/>
            <a:ext cx="5859382" cy="3352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0222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6B32A8-036F-5A4C-903B-0A5D792BC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Некоторые иллюстрации</a:t>
            </a:r>
            <a:endParaRPr lang="en-RU" dirty="0"/>
          </a:p>
        </p:txBody>
      </p:sp>
      <p:pic>
        <p:nvPicPr>
          <p:cNvPr id="5" name="Content Placeholder 4" descr="A picture containing text, person&#10;&#10;Description automatically generated">
            <a:extLst>
              <a:ext uri="{FF2B5EF4-FFF2-40B4-BE49-F238E27FC236}">
                <a16:creationId xmlns:a16="http://schemas.microsoft.com/office/drawing/2014/main" id="{7B0294EF-735C-C94D-B409-83A1C742A5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07144" y="1690688"/>
            <a:ext cx="6777711" cy="4749346"/>
          </a:xfrm>
        </p:spPr>
      </p:pic>
    </p:spTree>
    <p:extLst>
      <p:ext uri="{BB962C8B-B14F-4D97-AF65-F5344CB8AC3E}">
        <p14:creationId xmlns:p14="http://schemas.microsoft.com/office/powerpoint/2010/main" val="21340352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airplan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F1F1BE-0103-9E41-948C-BC484309F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190954"/>
            <a:ext cx="10515600" cy="1325563"/>
          </a:xfrm>
        </p:spPr>
        <p:txBody>
          <a:bodyPr/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Некоторые иллюстрации</a:t>
            </a:r>
            <a:endParaRPr lang="en-RU" dirty="0"/>
          </a:p>
        </p:txBody>
      </p:sp>
      <p:pic>
        <p:nvPicPr>
          <p:cNvPr id="5" name="Content Placeholder 4" descr="A picture containing ground, people&#10;&#10;Description automatically generated">
            <a:extLst>
              <a:ext uri="{FF2B5EF4-FFF2-40B4-BE49-F238E27FC236}">
                <a16:creationId xmlns:a16="http://schemas.microsoft.com/office/drawing/2014/main" id="{A4E42B99-3C70-9242-BBDA-526727E157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16525" y="1411968"/>
            <a:ext cx="6558949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8D5249D-4385-7545-B414-CD2205541B19}"/>
              </a:ext>
            </a:extLst>
          </p:cNvPr>
          <p:cNvSpPr txBox="1"/>
          <p:nvPr/>
        </p:nvSpPr>
        <p:spPr>
          <a:xfrm>
            <a:off x="2612570" y="5892710"/>
            <a:ext cx="69668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Детектор подсчёта людей «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Интегра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-Видео» </a:t>
            </a:r>
            <a:endParaRPr lang="vi-V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(источник: 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integra-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s.com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b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359557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3250">
        <p15:prstTrans prst="origami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FA84F-D14A-1349-A78F-E9AA7D6334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1068"/>
            <a:ext cx="10515600" cy="2867932"/>
          </a:xfrm>
        </p:spPr>
        <p:txBody>
          <a:bodyPr/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Спасибо преподавателям и друзьям за то, что слушали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!!!</a:t>
            </a:r>
            <a:b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A picture containing shape&#10;&#10;Description automatically generated">
            <a:extLst>
              <a:ext uri="{FF2B5EF4-FFF2-40B4-BE49-F238E27FC236}">
                <a16:creationId xmlns:a16="http://schemas.microsoft.com/office/drawing/2014/main" id="{F05AFAE2-A945-944F-9B31-1682AFDF54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5020" y="2633435"/>
            <a:ext cx="6541959" cy="3663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781190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27D73B4-9F5C-4A64-A179-51B9500CB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6B66F5-75CE-024C-845B-C26A0A88AC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07821" y="345042"/>
            <a:ext cx="6144690" cy="2052522"/>
          </a:xfrm>
        </p:spPr>
        <p:txBody>
          <a:bodyPr anchor="b">
            <a:normAutofit/>
          </a:bodyPr>
          <a:lstStyle/>
          <a:p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Актуальность проекта</a:t>
            </a:r>
            <a:b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1F06963-6374-4B48-844F-071A9BAAAE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2965" y="554152"/>
            <a:ext cx="5742189" cy="5742189"/>
          </a:xfrm>
          <a:prstGeom prst="ellipse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Graphic 11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956" y="703679"/>
            <a:ext cx="171515" cy="171515"/>
          </a:xfrm>
          <a:custGeom>
            <a:avLst/>
            <a:gdLst>
              <a:gd name="connsiteX0" fmla="*/ 159874 w 171515"/>
              <a:gd name="connsiteY0" fmla="*/ 74116 h 171515"/>
              <a:gd name="connsiteX1" fmla="*/ 97399 w 171515"/>
              <a:gd name="connsiteY1" fmla="*/ 74116 h 171515"/>
              <a:gd name="connsiteX2" fmla="*/ 97399 w 171515"/>
              <a:gd name="connsiteY2" fmla="*/ 11641 h 171515"/>
              <a:gd name="connsiteX3" fmla="*/ 85758 w 171515"/>
              <a:gd name="connsiteY3" fmla="*/ 0 h 171515"/>
              <a:gd name="connsiteX4" fmla="*/ 74116 w 171515"/>
              <a:gd name="connsiteY4" fmla="*/ 11641 h 171515"/>
              <a:gd name="connsiteX5" fmla="*/ 74116 w 171515"/>
              <a:gd name="connsiteY5" fmla="*/ 74116 h 171515"/>
              <a:gd name="connsiteX6" fmla="*/ 11641 w 171515"/>
              <a:gd name="connsiteY6" fmla="*/ 74116 h 171515"/>
              <a:gd name="connsiteX7" fmla="*/ 0 w 171515"/>
              <a:gd name="connsiteY7" fmla="*/ 85758 h 171515"/>
              <a:gd name="connsiteX8" fmla="*/ 11641 w 171515"/>
              <a:gd name="connsiteY8" fmla="*/ 97399 h 171515"/>
              <a:gd name="connsiteX9" fmla="*/ 74116 w 171515"/>
              <a:gd name="connsiteY9" fmla="*/ 97399 h 171515"/>
              <a:gd name="connsiteX10" fmla="*/ 74116 w 171515"/>
              <a:gd name="connsiteY10" fmla="*/ 159874 h 171515"/>
              <a:gd name="connsiteX11" fmla="*/ 85758 w 171515"/>
              <a:gd name="connsiteY11" fmla="*/ 171515 h 171515"/>
              <a:gd name="connsiteX12" fmla="*/ 97399 w 171515"/>
              <a:gd name="connsiteY12" fmla="*/ 159874 h 171515"/>
              <a:gd name="connsiteX13" fmla="*/ 97399 w 171515"/>
              <a:gd name="connsiteY13" fmla="*/ 97399 h 171515"/>
              <a:gd name="connsiteX14" fmla="*/ 159874 w 171515"/>
              <a:gd name="connsiteY14" fmla="*/ 97399 h 171515"/>
              <a:gd name="connsiteX15" fmla="*/ 171515 w 171515"/>
              <a:gd name="connsiteY15" fmla="*/ 85758 h 171515"/>
              <a:gd name="connsiteX16" fmla="*/ 159874 w 171515"/>
              <a:gd name="connsiteY16" fmla="*/ 74116 h 171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71515" h="171515">
                <a:moveTo>
                  <a:pt x="159874" y="74116"/>
                </a:moveTo>
                <a:lnTo>
                  <a:pt x="97399" y="74116"/>
                </a:lnTo>
                <a:lnTo>
                  <a:pt x="97399" y="11641"/>
                </a:lnTo>
                <a:cubicBezTo>
                  <a:pt x="97399" y="5212"/>
                  <a:pt x="92187" y="0"/>
                  <a:pt x="85758" y="0"/>
                </a:cubicBezTo>
                <a:cubicBezTo>
                  <a:pt x="79328" y="0"/>
                  <a:pt x="74116" y="5212"/>
                  <a:pt x="74116" y="11641"/>
                </a:cubicBezTo>
                <a:lnTo>
                  <a:pt x="74116" y="74116"/>
                </a:lnTo>
                <a:lnTo>
                  <a:pt x="11641" y="74116"/>
                </a:lnTo>
                <a:cubicBezTo>
                  <a:pt x="5212" y="74116"/>
                  <a:pt x="0" y="79328"/>
                  <a:pt x="0" y="85758"/>
                </a:cubicBezTo>
                <a:cubicBezTo>
                  <a:pt x="0" y="92187"/>
                  <a:pt x="5212" y="97399"/>
                  <a:pt x="11641" y="97399"/>
                </a:cubicBezTo>
                <a:lnTo>
                  <a:pt x="74116" y="97399"/>
                </a:lnTo>
                <a:lnTo>
                  <a:pt x="74116" y="159874"/>
                </a:lnTo>
                <a:cubicBezTo>
                  <a:pt x="74116" y="166303"/>
                  <a:pt x="79328" y="171515"/>
                  <a:pt x="85758" y="171515"/>
                </a:cubicBezTo>
                <a:cubicBezTo>
                  <a:pt x="92187" y="171515"/>
                  <a:pt x="97399" y="166303"/>
                  <a:pt x="97399" y="159874"/>
                </a:cubicBezTo>
                <a:lnTo>
                  <a:pt x="97399" y="97399"/>
                </a:lnTo>
                <a:lnTo>
                  <a:pt x="159874" y="97399"/>
                </a:lnTo>
                <a:cubicBezTo>
                  <a:pt x="166303" y="97399"/>
                  <a:pt x="171515" y="92187"/>
                  <a:pt x="171515" y="85758"/>
                </a:cubicBezTo>
                <a:cubicBezTo>
                  <a:pt x="171515" y="79328"/>
                  <a:pt x="166303" y="74116"/>
                  <a:pt x="159874" y="74116"/>
                </a:cubicBezTo>
                <a:close/>
              </a:path>
            </a:pathLst>
          </a:custGeom>
          <a:solidFill>
            <a:schemeClr val="accent2"/>
          </a:solidFill>
          <a:ln w="77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1453BF6C-B012-48B7-B4E8-6D7AC7C27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2753" y="1562696"/>
            <a:ext cx="157545" cy="157545"/>
          </a:xfrm>
          <a:custGeom>
            <a:avLst/>
            <a:gdLst>
              <a:gd name="connsiteX0" fmla="*/ 78773 w 157545"/>
              <a:gd name="connsiteY0" fmla="*/ 23283 h 157545"/>
              <a:gd name="connsiteX1" fmla="*/ 134262 w 157545"/>
              <a:gd name="connsiteY1" fmla="*/ 78773 h 157545"/>
              <a:gd name="connsiteX2" fmla="*/ 78773 w 157545"/>
              <a:gd name="connsiteY2" fmla="*/ 134262 h 157545"/>
              <a:gd name="connsiteX3" fmla="*/ 23283 w 157545"/>
              <a:gd name="connsiteY3" fmla="*/ 78773 h 157545"/>
              <a:gd name="connsiteX4" fmla="*/ 78773 w 157545"/>
              <a:gd name="connsiteY4" fmla="*/ 23283 h 157545"/>
              <a:gd name="connsiteX5" fmla="*/ 78773 w 157545"/>
              <a:gd name="connsiteY5" fmla="*/ 0 h 157545"/>
              <a:gd name="connsiteX6" fmla="*/ 0 w 157545"/>
              <a:gd name="connsiteY6" fmla="*/ 78773 h 157545"/>
              <a:gd name="connsiteX7" fmla="*/ 78773 w 157545"/>
              <a:gd name="connsiteY7" fmla="*/ 157545 h 157545"/>
              <a:gd name="connsiteX8" fmla="*/ 157545 w 157545"/>
              <a:gd name="connsiteY8" fmla="*/ 78773 h 157545"/>
              <a:gd name="connsiteX9" fmla="*/ 78773 w 157545"/>
              <a:gd name="connsiteY9" fmla="*/ 0 h 157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7545" h="157545">
                <a:moveTo>
                  <a:pt x="78773" y="23283"/>
                </a:moveTo>
                <a:cubicBezTo>
                  <a:pt x="109419" y="23283"/>
                  <a:pt x="134262" y="48126"/>
                  <a:pt x="134262" y="78773"/>
                </a:cubicBezTo>
                <a:cubicBezTo>
                  <a:pt x="134262" y="109419"/>
                  <a:pt x="109419" y="134262"/>
                  <a:pt x="78773" y="134262"/>
                </a:cubicBezTo>
                <a:cubicBezTo>
                  <a:pt x="48126" y="134262"/>
                  <a:pt x="23283" y="109419"/>
                  <a:pt x="23283" y="78773"/>
                </a:cubicBezTo>
                <a:cubicBezTo>
                  <a:pt x="23312" y="48139"/>
                  <a:pt x="48139" y="23312"/>
                  <a:pt x="78773" y="23283"/>
                </a:cubicBezTo>
                <a:moveTo>
                  <a:pt x="78773" y="0"/>
                </a:moveTo>
                <a:cubicBezTo>
                  <a:pt x="35268" y="0"/>
                  <a:pt x="0" y="35268"/>
                  <a:pt x="0" y="78773"/>
                </a:cubicBezTo>
                <a:cubicBezTo>
                  <a:pt x="0" y="122277"/>
                  <a:pt x="35268" y="157545"/>
                  <a:pt x="78773" y="157545"/>
                </a:cubicBezTo>
                <a:cubicBezTo>
                  <a:pt x="122277" y="157545"/>
                  <a:pt x="157545" y="122277"/>
                  <a:pt x="157545" y="78773"/>
                </a:cubicBezTo>
                <a:cubicBezTo>
                  <a:pt x="157545" y="35268"/>
                  <a:pt x="122277" y="0"/>
                  <a:pt x="78773" y="0"/>
                </a:cubicBezTo>
                <a:close/>
              </a:path>
            </a:pathLst>
          </a:custGeom>
          <a:solidFill>
            <a:schemeClr val="accent2"/>
          </a:solidFill>
          <a:ln w="75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138810AC-AEC1-FB41-A907-112D00014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7770" y="1720697"/>
            <a:ext cx="3952579" cy="3409099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0930A8-5934-6049-91D1-22517C1B03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95359" y="2990818"/>
            <a:ext cx="4158031" cy="2913872"/>
          </a:xfrm>
        </p:spPr>
        <p:txBody>
          <a:bodyPr anchor="t">
            <a:normAutofit/>
          </a:bodyPr>
          <a:lstStyle/>
          <a:p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Что такое анализ данных?</a:t>
            </a:r>
            <a:endParaRPr lang="vi-V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Анализ данных - это практика работы с данными для сбора полезной информации, которая затем может использоваться для принятия обоснованных решений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Graphic 10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54149" y="5775082"/>
            <a:ext cx="112426" cy="112426"/>
          </a:xfrm>
          <a:custGeom>
            <a:avLst/>
            <a:gdLst>
              <a:gd name="connsiteX0" fmla="*/ 112426 w 112426"/>
              <a:gd name="connsiteY0" fmla="*/ 56213 h 112426"/>
              <a:gd name="connsiteX1" fmla="*/ 56213 w 112426"/>
              <a:gd name="connsiteY1" fmla="*/ 112426 h 112426"/>
              <a:gd name="connsiteX2" fmla="*/ 0 w 112426"/>
              <a:gd name="connsiteY2" fmla="*/ 56213 h 112426"/>
              <a:gd name="connsiteX3" fmla="*/ 56213 w 112426"/>
              <a:gd name="connsiteY3" fmla="*/ 0 h 112426"/>
              <a:gd name="connsiteX4" fmla="*/ 112426 w 112426"/>
              <a:gd name="connsiteY4" fmla="*/ 56213 h 112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426" h="112426">
                <a:moveTo>
                  <a:pt x="112426" y="56213"/>
                </a:moveTo>
                <a:cubicBezTo>
                  <a:pt x="112426" y="87259"/>
                  <a:pt x="87259" y="112426"/>
                  <a:pt x="56213" y="112426"/>
                </a:cubicBezTo>
                <a:cubicBezTo>
                  <a:pt x="25167" y="112426"/>
                  <a:pt x="0" y="87259"/>
                  <a:pt x="0" y="56213"/>
                </a:cubicBezTo>
                <a:cubicBezTo>
                  <a:pt x="0" y="25167"/>
                  <a:pt x="25167" y="0"/>
                  <a:pt x="56213" y="0"/>
                </a:cubicBezTo>
                <a:cubicBezTo>
                  <a:pt x="87259" y="0"/>
                  <a:pt x="112426" y="25167"/>
                  <a:pt x="112426" y="56213"/>
                </a:cubicBezTo>
                <a:close/>
              </a:path>
            </a:pathLst>
          </a:custGeom>
          <a:solidFill>
            <a:schemeClr val="accent2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549968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4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4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2679492-7988-4050-9056-54244445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85D52E-A257-D747-88D0-72C47FFAA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2091" y="501651"/>
            <a:ext cx="4395340" cy="1716255"/>
          </a:xfrm>
        </p:spPr>
        <p:txBody>
          <a:bodyPr anchor="b">
            <a:normAutofit/>
          </a:bodyPr>
          <a:lstStyle/>
          <a:p>
            <a:r>
              <a:rPr lang="ru-RU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Видеоанализ</a:t>
            </a:r>
            <a:endParaRPr lang="en-RU" sz="5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091B163-7D61-4891-ABCF-5C13D9C418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699D0E10-FFB7-3142-958C-4EF926D514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407" y="258568"/>
            <a:ext cx="5221625" cy="2489576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91E728-D1E7-5244-8DE1-6B40568E15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2583" y="2645922"/>
            <a:ext cx="4434721" cy="3710427"/>
          </a:xfrm>
        </p:spPr>
        <p:txBody>
          <a:bodyPr anchor="t">
            <a:normAutofit/>
          </a:bodyPr>
          <a:lstStyle/>
          <a:p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Анализ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видеоконтента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или аналитика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видеоконтента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GB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VCA), 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также известный как анализ видео или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видеоаналитика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GB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VA), - 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это возможность автоматического анализа видео для обнаружения и определения временных и пространственных событий</a:t>
            </a:r>
            <a:endParaRPr lang="en-RU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891596B-BAAE-F441-9288-932CF2CFC8CC}"/>
              </a:ext>
            </a:extLst>
          </p:cNvPr>
          <p:cNvSpPr txBox="1"/>
          <p:nvPr/>
        </p:nvSpPr>
        <p:spPr>
          <a:xfrm>
            <a:off x="520571" y="2378812"/>
            <a:ext cx="4738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Компоненты системы анализа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видеоконтента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E2A7A2D2-90A7-6A48-8971-E58BE0454E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242" y="2815413"/>
            <a:ext cx="4139419" cy="339139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0D07585-E956-C44F-BA63-CE1F92B520AC}"/>
              </a:ext>
            </a:extLst>
          </p:cNvPr>
          <p:cNvSpPr txBox="1"/>
          <p:nvPr/>
        </p:nvSpPr>
        <p:spPr>
          <a:xfrm>
            <a:off x="820241" y="6186995"/>
            <a:ext cx="41394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Структура системы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CenterVision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источник: Центр 2М).</a:t>
            </a:r>
          </a:p>
          <a:p>
            <a:pPr algn="ctr"/>
            <a:b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64840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 tmFilter="0,0; .5, 1; 1, 1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0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D01D48-2E89-024B-97DC-1E965C363B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192427"/>
            <a:ext cx="10515600" cy="1325563"/>
          </a:xfrm>
        </p:spPr>
        <p:txBody>
          <a:bodyPr/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Связанные изображения с видеоанализом</a:t>
            </a:r>
            <a:endParaRPr lang="en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25B5997B-057D-DD43-A86B-986718C0FD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80063" y="1273628"/>
            <a:ext cx="9631873" cy="4729163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B02D0C9-AE6B-5942-93AD-F101F087BE27}"/>
              </a:ext>
            </a:extLst>
          </p:cNvPr>
          <p:cNvSpPr txBox="1"/>
          <p:nvPr/>
        </p:nvSpPr>
        <p:spPr>
          <a:xfrm>
            <a:off x="1964869" y="6002791"/>
            <a:ext cx="82622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Сравнение российского и мирового рынка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видеоаналитики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vi-V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(источник: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J’son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&amp; Partners, 2018)</a:t>
            </a:r>
          </a:p>
          <a:p>
            <a:pPr algn="ctr"/>
            <a:endParaRPr lang="en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04034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2D52C3-1ECA-E649-8DB9-CD575B863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Связанные изображения с видеоанализом</a:t>
            </a:r>
            <a:endParaRPr lang="en-RU" dirty="0"/>
          </a:p>
        </p:txBody>
      </p:sp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A704763D-F525-AC42-98A7-E06D885E89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62816" y="1690688"/>
            <a:ext cx="9866367" cy="4486275"/>
          </a:xfrm>
        </p:spPr>
      </p:pic>
    </p:spTree>
    <p:extLst>
      <p:ext uri="{BB962C8B-B14F-4D97-AF65-F5344CB8AC3E}">
        <p14:creationId xmlns:p14="http://schemas.microsoft.com/office/powerpoint/2010/main" val="2263841078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C31D26-8B9B-6647-9E6F-AD8F26BFF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Связанные изображения с видеоанализом</a:t>
            </a:r>
            <a:endParaRPr lang="en-RU" dirty="0"/>
          </a:p>
        </p:txBody>
      </p:sp>
      <p:pic>
        <p:nvPicPr>
          <p:cNvPr id="5" name="Content Placeholder 4" descr="Chart, waterfall chart&#10;&#10;Description automatically generated">
            <a:extLst>
              <a:ext uri="{FF2B5EF4-FFF2-40B4-BE49-F238E27FC236}">
                <a16:creationId xmlns:a16="http://schemas.microsoft.com/office/drawing/2014/main" id="{00294CD7-D0F7-7140-8152-432BBCA48D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74699" y="1690688"/>
            <a:ext cx="7442601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D576279-A6AB-4845-842B-B11AC65BB015}"/>
              </a:ext>
            </a:extLst>
          </p:cNvPr>
          <p:cNvSpPr txBox="1"/>
          <p:nvPr/>
        </p:nvSpPr>
        <p:spPr>
          <a:xfrm>
            <a:off x="3004456" y="6042026"/>
            <a:ext cx="61830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Рост рынка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видеоаналитики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в России с 2019 по 2025 г. (источник: оценка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TAdviser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2019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г.).</a:t>
            </a:r>
          </a:p>
          <a:p>
            <a:pPr algn="ctr"/>
            <a:b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8248386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E7A12-4DBA-C541-AB8B-F8CF65C6BC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6452"/>
            <a:ext cx="10515600" cy="1325563"/>
          </a:xfrm>
        </p:spPr>
        <p:txBody>
          <a:bodyPr/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II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Функциональная схема предложенной схемы</a:t>
            </a:r>
            <a:endParaRPr lang="en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E7415C-04D4-EA47-8754-68FC587E9A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94121" y="1442015"/>
            <a:ext cx="8203758" cy="5050860"/>
          </a:xfrm>
        </p:spPr>
      </p:pic>
    </p:spTree>
    <p:extLst>
      <p:ext uri="{BB962C8B-B14F-4D97-AF65-F5344CB8AC3E}">
        <p14:creationId xmlns:p14="http://schemas.microsoft.com/office/powerpoint/2010/main" val="7589506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735DB3-10B2-9A42-BC9D-9363263514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III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Возможные применения системы для решения практических вычислительных задач</a:t>
            </a:r>
            <a:endParaRPr lang="en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F90D43-9ADA-DB4D-B975-7BBCCF4497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Обнаружение инцидентов </a:t>
            </a:r>
            <a:endParaRPr lang="vi-V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>
              <a:buAutoNum type="arabicPeriod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Обнаружение движения </a:t>
            </a:r>
            <a:endParaRPr lang="vi-V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>
              <a:buAutoNum type="arabicPeriod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Распознавание лиц </a:t>
            </a:r>
            <a:endParaRPr lang="vi-V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>
              <a:buAutoNum type="arabicPeriod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Автоматическое отслеживание объекта </a:t>
            </a:r>
            <a:endParaRPr lang="en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793461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900" decel="100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C5245-2679-D341-9D27-3C967A9D50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-102961"/>
            <a:ext cx="10515600" cy="1325563"/>
          </a:xfrm>
        </p:spPr>
        <p:txBody>
          <a:bodyPr/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Некоторые иллюстрации</a:t>
            </a:r>
            <a:endParaRPr lang="en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C9FE71F8-2145-D34C-B2C7-819A12226D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50028" y="1100981"/>
            <a:ext cx="6291943" cy="4656038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C307D87-8CE5-AF42-A5C1-21FB766F77C6}"/>
              </a:ext>
            </a:extLst>
          </p:cNvPr>
          <p:cNvSpPr txBox="1"/>
          <p:nvPr/>
        </p:nvSpPr>
        <p:spPr>
          <a:xfrm>
            <a:off x="5170714" y="633548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R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965ED0-795A-0E46-8F8E-63BB50B9BC05}"/>
              </a:ext>
            </a:extLst>
          </p:cNvPr>
          <p:cNvSpPr txBox="1"/>
          <p:nvPr/>
        </p:nvSpPr>
        <p:spPr>
          <a:xfrm>
            <a:off x="2394856" y="6012320"/>
            <a:ext cx="74022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Видеоаналитика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Advanced Motion Detection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Гургаоне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pPr algn="ctr"/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I2V Systems Private Limited</a:t>
            </a:r>
            <a:endParaRPr lang="en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31317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GradientVTI">
  <a:themeElements>
    <a:clrScheme name="Gradient">
      <a:dk1>
        <a:sysClr val="windowText" lastClr="000000"/>
      </a:dk1>
      <a:lt1>
        <a:sysClr val="window" lastClr="FFFFFF"/>
      </a:lt1>
      <a:dk2>
        <a:srgbClr val="10013F"/>
      </a:dk2>
      <a:lt2>
        <a:srgbClr val="F2F0FF"/>
      </a:lt2>
      <a:accent1>
        <a:srgbClr val="814DFF"/>
      </a:accent1>
      <a:accent2>
        <a:srgbClr val="243FFF"/>
      </a:accent2>
      <a:accent3>
        <a:srgbClr val="FF83B6"/>
      </a:accent3>
      <a:accent4>
        <a:srgbClr val="FF9022"/>
      </a:accent4>
      <a:accent5>
        <a:srgbClr val="FF1F85"/>
      </a:accent5>
      <a:accent6>
        <a:srgbClr val="1A98FF"/>
      </a:accent6>
      <a:hlink>
        <a:srgbClr val="0563C1"/>
      </a:hlink>
      <a:folHlink>
        <a:srgbClr val="954F72"/>
      </a:folHlink>
    </a:clrScheme>
    <a:fontScheme name="Univers">
      <a:majorFont>
        <a:latin typeface="Univers"/>
        <a:ea typeface=""/>
        <a:cs typeface=""/>
      </a:majorFont>
      <a:minorFont>
        <a:latin typeface="Univer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radientVTI" id="{605F9078-86F9-4258-A3E1-F8EFF02AE8CC}" vid="{4848699B-BB01-41E3-9EC4-3D97DFE5292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</TotalTime>
  <Words>202</Words>
  <Application>Microsoft Macintosh PowerPoint</Application>
  <PresentationFormat>Widescreen</PresentationFormat>
  <Paragraphs>30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Times New Roman</vt:lpstr>
      <vt:lpstr>Univers</vt:lpstr>
      <vt:lpstr>GradientVTI</vt:lpstr>
      <vt:lpstr>  распараллеливание аналитики  видео  </vt:lpstr>
      <vt:lpstr>I. Актуальность проекта </vt:lpstr>
      <vt:lpstr>Видеоанализ</vt:lpstr>
      <vt:lpstr>Связанные изображения с видеоанализом</vt:lpstr>
      <vt:lpstr>Связанные изображения с видеоанализом</vt:lpstr>
      <vt:lpstr>Связанные изображения с видеоанализом</vt:lpstr>
      <vt:lpstr>II. Функциональная схема предложенной схемы</vt:lpstr>
      <vt:lpstr>III. Возможные применения системы для решения практических вычислительных задач</vt:lpstr>
      <vt:lpstr>Некоторые иллюстрации</vt:lpstr>
      <vt:lpstr>Некоторые иллюстрации</vt:lpstr>
      <vt:lpstr>Некоторые иллюстрации</vt:lpstr>
      <vt:lpstr>Спасибо преподавателям и друзьям за то, что слушали !!!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распараллеливание аналитики  видео   </dc:title>
  <dc:creator>Tnv Uy</dc:creator>
  <cp:lastModifiedBy>Tnv Uy</cp:lastModifiedBy>
  <cp:revision>2</cp:revision>
  <dcterms:created xsi:type="dcterms:W3CDTF">2021-12-20T19:11:41Z</dcterms:created>
  <dcterms:modified xsi:type="dcterms:W3CDTF">2021-12-20T21:40:10Z</dcterms:modified>
</cp:coreProperties>
</file>